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9" r:id="rId4"/>
    <p:sldId id="260" r:id="rId5"/>
    <p:sldId id="264" r:id="rId6"/>
    <p:sldId id="265" r:id="rId7"/>
    <p:sldId id="258"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irya Kumar Singh" initials="DKS" lastIdx="1" clrIdx="0">
    <p:extLst>
      <p:ext uri="{19B8F6BF-5375-455C-9EA6-DF929625EA0E}">
        <p15:presenceInfo xmlns:p15="http://schemas.microsoft.com/office/powerpoint/2012/main" userId="c92d88ab90d6a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irya Kumar Singh" userId="c92d88ab90d6ab0a" providerId="LiveId" clId="{E7A6DB11-9F95-4E2F-896D-7EC863B8F328}"/>
    <pc:docChg chg="custSel modSld sldOrd">
      <pc:chgData name="Dhairya Kumar Singh" userId="c92d88ab90d6ab0a" providerId="LiveId" clId="{E7A6DB11-9F95-4E2F-896D-7EC863B8F328}" dt="2023-04-06T09:52:14.559" v="22"/>
      <pc:docMkLst>
        <pc:docMk/>
      </pc:docMkLst>
      <pc:sldChg chg="ord">
        <pc:chgData name="Dhairya Kumar Singh" userId="c92d88ab90d6ab0a" providerId="LiveId" clId="{E7A6DB11-9F95-4E2F-896D-7EC863B8F328}" dt="2023-04-06T09:52:14.559" v="22"/>
        <pc:sldMkLst>
          <pc:docMk/>
          <pc:sldMk cId="2881960010" sldId="263"/>
        </pc:sldMkLst>
      </pc:sldChg>
      <pc:sldChg chg="modSp mod">
        <pc:chgData name="Dhairya Kumar Singh" userId="c92d88ab90d6ab0a" providerId="LiveId" clId="{E7A6DB11-9F95-4E2F-896D-7EC863B8F328}" dt="2023-04-06T09:47:11.300" v="20" actId="20577"/>
        <pc:sldMkLst>
          <pc:docMk/>
          <pc:sldMk cId="2336572811" sldId="264"/>
        </pc:sldMkLst>
        <pc:spChg chg="mod">
          <ac:chgData name="Dhairya Kumar Singh" userId="c92d88ab90d6ab0a" providerId="LiveId" clId="{E7A6DB11-9F95-4E2F-896D-7EC863B8F328}" dt="2023-04-06T09:47:11.300" v="20" actId="20577"/>
          <ac:spMkLst>
            <pc:docMk/>
            <pc:sldMk cId="2336572811" sldId="264"/>
            <ac:spMk id="3" creationId="{E3D13D8E-7BB4-BCC6-D488-11314B0FF3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8"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49"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5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51"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53"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53C67-3A56-4649-94A0-B4B469C826CF}"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F853EFC-DD8E-4C20-A230-E888812AFB56}" type="slidenum">
              <a:rPr lang="en-IN" smtClean="0"/>
              <a:t>‹#›</a:t>
            </a:fld>
            <a:endParaRPr lang="en-IN"/>
          </a:p>
        </p:txBody>
      </p:sp>
    </p:spTree>
    <p:extLst>
      <p:ext uri="{BB962C8B-B14F-4D97-AF65-F5344CB8AC3E}">
        <p14:creationId xmlns:p14="http://schemas.microsoft.com/office/powerpoint/2010/main" val="221843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3C67-3A56-4649-94A0-B4B469C826CF}"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625503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3C67-3A56-4649-94A0-B4B469C826CF}"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349234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C53C67-3A56-4649-94A0-B4B469C826CF}"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102943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C53C67-3A56-4649-94A0-B4B469C826CF}" type="datetimeFigureOut">
              <a:rPr lang="en-IN" smtClean="0"/>
              <a:t>12-05-2024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F853EFC-DD8E-4C20-A230-E888812AFB56}" type="slidenum">
              <a:rPr lang="en-IN" smtClean="0"/>
              <a:t>‹#›</a:t>
            </a:fld>
            <a:endParaRPr lang="en-IN"/>
          </a:p>
        </p:txBody>
      </p:sp>
    </p:spTree>
    <p:extLst>
      <p:ext uri="{BB962C8B-B14F-4D97-AF65-F5344CB8AC3E}">
        <p14:creationId xmlns:p14="http://schemas.microsoft.com/office/powerpoint/2010/main" val="83109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53C67-3A56-4649-94A0-B4B469C826CF}"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36490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C53C67-3A56-4649-94A0-B4B469C826CF}"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2032353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C53C67-3A56-4649-94A0-B4B469C826CF}"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4988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53C67-3A56-4649-94A0-B4B469C826CF}"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198037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53C67-3A56-4649-94A0-B4B469C826CF}"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196516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C53C67-3A56-4649-94A0-B4B469C826CF}" type="datetimeFigureOut">
              <a:rPr lang="en-IN" smtClean="0"/>
              <a:t>12-05-2024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F853EFC-DD8E-4C20-A230-E888812AFB56}" type="slidenum">
              <a:rPr lang="en-IN" smtClean="0"/>
              <a:t>‹#›</a:t>
            </a:fld>
            <a:endParaRPr lang="en-IN"/>
          </a:p>
        </p:txBody>
      </p:sp>
    </p:spTree>
    <p:extLst>
      <p:ext uri="{BB962C8B-B14F-4D97-AF65-F5344CB8AC3E}">
        <p14:creationId xmlns:p14="http://schemas.microsoft.com/office/powerpoint/2010/main" val="1655415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FC53C67-3A56-4649-94A0-B4B469C826CF}" type="datetimeFigureOut">
              <a:rPr lang="en-IN" smtClean="0"/>
              <a:t>12-05-2024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F853EFC-DD8E-4C20-A230-E888812AFB56}" type="slidenum">
              <a:rPr lang="en-IN" smtClean="0"/>
              <a:t>‹#›</a:t>
            </a:fld>
            <a:endParaRPr lang="en-IN"/>
          </a:p>
        </p:txBody>
      </p:sp>
    </p:spTree>
    <p:extLst>
      <p:ext uri="{BB962C8B-B14F-4D97-AF65-F5344CB8AC3E}">
        <p14:creationId xmlns:p14="http://schemas.microsoft.com/office/powerpoint/2010/main" val="4134441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ctrTitle"/>
          </p:nvPr>
        </p:nvSpPr>
        <p:spPr>
          <a:xfrm>
            <a:off x="346509" y="0"/>
            <a:ext cx="8932989" cy="5986913"/>
          </a:xfrm>
        </p:spPr>
        <p:txBody>
          <a:bodyPr>
            <a:normAutofit fontScale="90000"/>
          </a:bodyPr>
          <a:lstStyle/>
          <a:p>
            <a:br>
              <a:rPr lang="en-IN" dirty="0">
                <a:latin typeface="Algerian" panose="04020705040A02060702" pitchFamily="82" charset="0"/>
              </a:rPr>
            </a:br>
            <a:br>
              <a:rPr lang="en-IN" dirty="0">
                <a:latin typeface="Algerian" panose="04020705040A02060702" pitchFamily="82" charset="0"/>
              </a:rPr>
            </a:br>
            <a:r>
              <a:rPr lang="en-IN" dirty="0">
                <a:latin typeface="Algerian" panose="04020705040A02060702" pitchFamily="82" charset="0"/>
              </a:rPr>
              <a:t>MINI PROJECT:-</a:t>
            </a:r>
            <a:br>
              <a:rPr lang="en-IN" dirty="0">
                <a:latin typeface="Algerian" panose="04020705040A02060702" pitchFamily="82" charset="0"/>
              </a:rPr>
            </a:br>
            <a:br>
              <a:rPr lang="en-IN" dirty="0">
                <a:latin typeface="Algerian" panose="04020705040A02060702" pitchFamily="82" charset="0"/>
              </a:rPr>
            </a:br>
            <a:r>
              <a:rPr lang="en-US" sz="6000" dirty="0">
                <a:effectLst/>
                <a:latin typeface="Algerian" panose="04020705040A02060702" pitchFamily="82" charset="0"/>
                <a:ea typeface="Times New Roman" panose="02020603050405020304" pitchFamily="18" charset="0"/>
              </a:rPr>
              <a:t>Data Management and Accounting Analysis</a:t>
            </a:r>
            <a:br>
              <a:rPr lang="en-IN" dirty="0">
                <a:latin typeface="Algerian" panose="04020705040A02060702" pitchFamily="82" charset="0"/>
              </a:rPr>
            </a:br>
            <a:br>
              <a:rPr lang="en-IN" dirty="0">
                <a:latin typeface="Algerian" panose="04020705040A02060702" pitchFamily="82" charset="0"/>
              </a:rPr>
            </a:br>
            <a:r>
              <a:rPr lang="en-US" sz="4000" b="1" dirty="0">
                <a:effectLst/>
                <a:latin typeface="Times New Roman" panose="02020603050405020304" pitchFamily="18" charset="0"/>
                <a:ea typeface="Times New Roman" panose="02020603050405020304" pitchFamily="18" charset="0"/>
              </a:rPr>
              <a:t> </a:t>
            </a:r>
            <a:br>
              <a:rPr lang="en-IN" sz="1800" b="1" dirty="0">
                <a:effectLst/>
                <a:latin typeface="Times New Roman" panose="02020603050405020304" pitchFamily="18" charset="0"/>
                <a:ea typeface="Times New Roman" panose="02020603050405020304" pitchFamily="18" charset="0"/>
              </a:rPr>
            </a:br>
            <a:endParaRPr lang="en-IN" dirty="0">
              <a:latin typeface="Algerian" panose="04020705040A02060702" pitchFamily="82" charset="0"/>
            </a:endParaRPr>
          </a:p>
        </p:txBody>
      </p:sp>
      <p:sp>
        <p:nvSpPr>
          <p:cNvPr id="1048587" name="Subtitle 2"/>
          <p:cNvSpPr>
            <a:spLocks noGrp="1"/>
          </p:cNvSpPr>
          <p:nvPr>
            <p:ph type="subTitle" idx="1"/>
          </p:nvPr>
        </p:nvSpPr>
        <p:spPr>
          <a:xfrm>
            <a:off x="346509" y="5143198"/>
            <a:ext cx="6391175" cy="1687430"/>
          </a:xfrm>
        </p:spPr>
        <p:txBody>
          <a:bodyPr>
            <a:normAutofit fontScale="77500" lnSpcReduction="20000"/>
          </a:bodyPr>
          <a:lstStyle/>
          <a:p>
            <a:pPr algn="just"/>
            <a:r>
              <a:rPr lang="en-IN" sz="3900" dirty="0">
                <a:latin typeface="Times New Roman" panose="02020603050405020304" pitchFamily="18" charset="0"/>
                <a:cs typeface="Times New Roman" panose="02020603050405020304" pitchFamily="18" charset="0"/>
              </a:rPr>
              <a:t>TEAM MEMBERS-</a:t>
            </a:r>
          </a:p>
          <a:p>
            <a:pPr marL="342900" indent="-342900" algn="just">
              <a:buFont typeface="Wingdings" panose="05000000000000000000" pitchFamily="2" charset="2"/>
              <a:buChar char="Ø"/>
            </a:pPr>
            <a:r>
              <a:rPr lang="en-IN" sz="3100" dirty="0">
                <a:latin typeface="Times New Roman" panose="02020603050405020304" pitchFamily="18" charset="0"/>
                <a:cs typeface="Times New Roman" panose="02020603050405020304" pitchFamily="18" charset="0"/>
              </a:rPr>
              <a:t>ADITYA RAJ – 2101331540008</a:t>
            </a:r>
          </a:p>
          <a:p>
            <a:pPr marL="342900" indent="-342900" algn="just">
              <a:buFont typeface="Wingdings" panose="05000000000000000000" pitchFamily="2" charset="2"/>
              <a:buChar char="Ø"/>
            </a:pPr>
            <a:r>
              <a:rPr lang="en-IN" sz="3100" dirty="0">
                <a:latin typeface="Times New Roman" panose="02020603050405020304" pitchFamily="18" charset="0"/>
                <a:cs typeface="Times New Roman" panose="02020603050405020304" pitchFamily="18" charset="0"/>
              </a:rPr>
              <a:t>AJENDRA RAI – 2101331540012</a:t>
            </a:r>
          </a:p>
          <a:p>
            <a:pPr marL="342900" indent="-342900" algn="just">
              <a:buFont typeface="Wingdings" panose="05000000000000000000" pitchFamily="2" charset="2"/>
              <a:buChar char="Ø"/>
            </a:pPr>
            <a:r>
              <a:rPr lang="en-IN" sz="3100" dirty="0">
                <a:latin typeface="Times New Roman" panose="02020603050405020304" pitchFamily="18" charset="0"/>
                <a:cs typeface="Times New Roman" panose="02020603050405020304" pitchFamily="18" charset="0"/>
              </a:rPr>
              <a:t>DHAIRYA K SINGH     2101331540036</a:t>
            </a:r>
          </a:p>
          <a:p>
            <a:pPr marL="342900" indent="-34290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2097152" name="Picture 3"/>
          <p:cNvPicPr>
            <a:picLocks noChangeAspect="1"/>
          </p:cNvPicPr>
          <p:nvPr/>
        </p:nvPicPr>
        <p:blipFill>
          <a:blip r:embed="rId2"/>
          <a:stretch>
            <a:fillRect/>
          </a:stretch>
        </p:blipFill>
        <p:spPr>
          <a:xfrm>
            <a:off x="9402605" y="0"/>
            <a:ext cx="2789395" cy="1655762"/>
          </a:xfrm>
          <a:prstGeom prst="rect">
            <a:avLst/>
          </a:prstGeom>
        </p:spPr>
      </p:pic>
      <p:cxnSp>
        <p:nvCxnSpPr>
          <p:cNvPr id="3" name="Straight Connector 2">
            <a:extLst>
              <a:ext uri="{FF2B5EF4-FFF2-40B4-BE49-F238E27FC236}">
                <a16:creationId xmlns:a16="http://schemas.microsoft.com/office/drawing/2014/main" id="{E95D5E4A-1AE5-CE91-8664-C0B35B7C75F1}"/>
              </a:ext>
            </a:extLst>
          </p:cNvPr>
          <p:cNvCxnSpPr>
            <a:cxnSpLocks/>
          </p:cNvCxnSpPr>
          <p:nvPr/>
        </p:nvCxnSpPr>
        <p:spPr>
          <a:xfrm flipH="1">
            <a:off x="3494314" y="6590354"/>
            <a:ext cx="239486" cy="0"/>
          </a:xfrm>
          <a:prstGeom prst="line">
            <a:avLst/>
          </a:prstGeom>
        </p:spPr>
        <p:style>
          <a:lnRef idx="1">
            <a:schemeClr val="accent1"/>
          </a:lnRef>
          <a:fillRef idx="0">
            <a:schemeClr val="accent1"/>
          </a:fillRef>
          <a:effectRef idx="0">
            <a:schemeClr val="accent1"/>
          </a:effectRef>
          <a:fontRef idx="minor">
            <a:schemeClr val="tx1"/>
          </a:fontRef>
        </p:style>
      </p:cxnSp>
      <p:pic>
        <p:nvPicPr>
          <p:cNvPr id="6150" name="Picture 6" descr="Jonas | I Make Animated Explainer Videos &amp; I Write Reviews On Dropshipping  Companies &amp; Wholesale Suppliers">
            <a:extLst>
              <a:ext uri="{FF2B5EF4-FFF2-40B4-BE49-F238E27FC236}">
                <a16:creationId xmlns:a16="http://schemas.microsoft.com/office/drawing/2014/main" id="{A1A7CB4B-1463-F6CD-1E86-7213E59EF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824" y="5180465"/>
            <a:ext cx="6391175" cy="1655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Subtitle 2"/>
          <p:cNvSpPr>
            <a:spLocks noGrp="1"/>
          </p:cNvSpPr>
          <p:nvPr>
            <p:ph type="subTitle" idx="1"/>
          </p:nvPr>
        </p:nvSpPr>
        <p:spPr>
          <a:xfrm>
            <a:off x="240632" y="231006"/>
            <a:ext cx="9075345" cy="4225492"/>
          </a:xfrm>
        </p:spPr>
        <p:txBody>
          <a:bodyPr>
            <a:normAutofit/>
          </a:bodyPr>
          <a:lstStyle/>
          <a:p>
            <a:r>
              <a:rPr lang="en-US" sz="4800" dirty="0">
                <a:latin typeface="Algerian" panose="04020705040A02060702" pitchFamily="82" charset="0"/>
                <a:ea typeface="Calibri" panose="020F0502020204030204" pitchFamily="34" charset="0"/>
                <a:cs typeface="Mangal" panose="02040503050203030202" pitchFamily="18" charset="0"/>
              </a:rPr>
              <a:t>OBJECTIVE:</a:t>
            </a:r>
          </a:p>
          <a:p>
            <a:r>
              <a:rPr lang="en-US" sz="2800" dirty="0">
                <a:effectLst/>
                <a:latin typeface="Times New Roman" panose="02020603050405020304" pitchFamily="18" charset="0"/>
                <a:ea typeface="Times New Roman" panose="02020603050405020304" pitchFamily="18" charset="0"/>
              </a:rPr>
              <a:t>The objective of the project is to create a segment of banking website that allows </a:t>
            </a:r>
            <a:r>
              <a:rPr lang="en-US" sz="2800" spc="-28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user to create, modify and delete their account and admin can manage</a:t>
            </a:r>
            <a:r>
              <a:rPr lang="en-US" sz="2800" spc="-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users account details and can access user transaction details.</a:t>
            </a:r>
            <a:endParaRPr lang="en-US" sz="2800" dirty="0">
              <a:effectLst/>
              <a:latin typeface="Times New Roman" panose="02020603050405020304" pitchFamily="18" charset="0"/>
              <a:ea typeface="Calibri" panose="020F0502020204030204" pitchFamily="34" charset="0"/>
              <a:cs typeface="Mangal" panose="02040503050203030202" pitchFamily="18" charset="0"/>
            </a:endParaRPr>
          </a:p>
          <a:p>
            <a:r>
              <a:rPr lang="en-US" sz="2800" dirty="0">
                <a:effectLst/>
                <a:latin typeface="Times New Roman" panose="02020603050405020304" pitchFamily="18" charset="0"/>
                <a:ea typeface="Calibri" panose="020F0502020204030204" pitchFamily="34" charset="0"/>
                <a:cs typeface="Mangal" panose="02040503050203030202" pitchFamily="18" charset="0"/>
              </a:rPr>
              <a:t>The website offers a user-friendly interface that allows customers to easily navigate through the different features of the site. Upon landing on the homepage, customers can choose either open a new account or login to existing account.</a:t>
            </a:r>
          </a:p>
          <a:p>
            <a:endParaRPr lang="en-IN" dirty="0">
              <a:latin typeface="Times New Roman" panose="02020603050405020304" pitchFamily="18" charset="0"/>
              <a:cs typeface="Times New Roman" panose="02020603050405020304" pitchFamily="18" charset="0"/>
            </a:endParaRPr>
          </a:p>
        </p:txBody>
      </p:sp>
      <p:pic>
        <p:nvPicPr>
          <p:cNvPr id="2097154" name="Picture 3"/>
          <p:cNvPicPr>
            <a:picLocks noChangeAspect="1"/>
          </p:cNvPicPr>
          <p:nvPr/>
        </p:nvPicPr>
        <p:blipFill>
          <a:blip r:embed="rId2"/>
          <a:stretch>
            <a:fillRect/>
          </a:stretch>
        </p:blipFill>
        <p:spPr>
          <a:xfrm>
            <a:off x="9402605" y="9517"/>
            <a:ext cx="2789395" cy="1655762"/>
          </a:xfrm>
          <a:prstGeom prst="rect">
            <a:avLst/>
          </a:prstGeom>
        </p:spPr>
      </p:pic>
      <p:pic>
        <p:nvPicPr>
          <p:cNvPr id="1026" name="Picture 2" descr="Objective setting and how this drives high performance in your organisation  | BRS">
            <a:extLst>
              <a:ext uri="{FF2B5EF4-FFF2-40B4-BE49-F238E27FC236}">
                <a16:creationId xmlns:a16="http://schemas.microsoft.com/office/drawing/2014/main" id="{D5C27C50-1EBE-6AFB-1D5B-84F37913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533" y="4537364"/>
            <a:ext cx="4820445" cy="23206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ubtitle 2"/>
          <p:cNvSpPr>
            <a:spLocks noGrp="1"/>
          </p:cNvSpPr>
          <p:nvPr>
            <p:ph type="subTitle" idx="1"/>
          </p:nvPr>
        </p:nvSpPr>
        <p:spPr>
          <a:xfrm>
            <a:off x="279134" y="250257"/>
            <a:ext cx="7911966" cy="4957009"/>
          </a:xfrm>
        </p:spPr>
        <p:txBody>
          <a:bodyPr>
            <a:normAutofit/>
          </a:bodyPr>
          <a:lstStyle/>
          <a:p>
            <a:r>
              <a:rPr lang="en-IN" sz="4800" dirty="0">
                <a:latin typeface="Algerian" panose="04020705040A02060702" pitchFamily="82" charset="0"/>
                <a:cs typeface="Times New Roman" panose="02020603050405020304" pitchFamily="18" charset="0"/>
              </a:rPr>
              <a:t>PURPOSE:</a:t>
            </a:r>
          </a:p>
          <a:p>
            <a:r>
              <a:rPr lang="en-US" sz="2600" dirty="0">
                <a:latin typeface="Times New Roman" panose="02020603050405020304" pitchFamily="18" charset="0"/>
                <a:cs typeface="Times New Roman" panose="02020603050405020304" pitchFamily="18" charset="0"/>
              </a:rPr>
              <a:t>This mini project could be beneficial for both the bank and its customers. For the bank, it could streamline the application process and reduce the workload of staff responsible for manually processing paper applications. For customers, it could provide a convenient way to apply for account opening and manage their applications online, without having to visit a physical branch.</a:t>
            </a:r>
          </a:p>
          <a:p>
            <a:endParaRPr lang="en-IN" dirty="0">
              <a:latin typeface="Algerian" panose="04020705040A02060702" pitchFamily="82" charset="0"/>
              <a:cs typeface="Times New Roman" panose="02020603050405020304" pitchFamily="18" charset="0"/>
            </a:endParaRPr>
          </a:p>
        </p:txBody>
      </p:sp>
      <p:pic>
        <p:nvPicPr>
          <p:cNvPr id="2097157" name="Picture 3"/>
          <p:cNvPicPr>
            <a:picLocks noChangeAspect="1"/>
          </p:cNvPicPr>
          <p:nvPr/>
        </p:nvPicPr>
        <p:blipFill>
          <a:blip r:embed="rId2"/>
          <a:stretch>
            <a:fillRect/>
          </a:stretch>
        </p:blipFill>
        <p:spPr>
          <a:xfrm>
            <a:off x="9395291" y="10886"/>
            <a:ext cx="2789395" cy="1655762"/>
          </a:xfrm>
          <a:prstGeom prst="rect">
            <a:avLst/>
          </a:prstGeom>
        </p:spPr>
      </p:pic>
      <p:pic>
        <p:nvPicPr>
          <p:cNvPr id="3082" name="Picture 10" descr="Animated Video Production Service by Pixel Technologies">
            <a:extLst>
              <a:ext uri="{FF2B5EF4-FFF2-40B4-BE49-F238E27FC236}">
                <a16:creationId xmlns:a16="http://schemas.microsoft.com/office/drawing/2014/main" id="{81E75501-4AD1-2B57-E67B-AC908AED2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8817428" y="4032012"/>
            <a:ext cx="3644799" cy="3092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Subtitle 2"/>
          <p:cNvSpPr>
            <a:spLocks noGrp="1"/>
          </p:cNvSpPr>
          <p:nvPr>
            <p:ph type="subTitle" idx="1"/>
          </p:nvPr>
        </p:nvSpPr>
        <p:spPr>
          <a:xfrm>
            <a:off x="284480" y="243839"/>
            <a:ext cx="10579463" cy="6579133"/>
          </a:xfrm>
        </p:spPr>
        <p:txBody>
          <a:bodyPr>
            <a:normAutofit fontScale="79444" lnSpcReduction="10000"/>
          </a:bodyPr>
          <a:lstStyle/>
          <a:p>
            <a:r>
              <a:rPr lang="en-IN" sz="5100" dirty="0">
                <a:effectLst/>
                <a:latin typeface="Algerian" panose="04020705040A02060702" pitchFamily="82" charset="0"/>
                <a:ea typeface="Calibri" panose="020F0502020204030204" pitchFamily="34" charset="0"/>
                <a:cs typeface="Mangal" panose="02040503050203030202" pitchFamily="18" charset="0"/>
              </a:rPr>
              <a:t>METHODOLOGY:</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Requirement Analysis: </a:t>
            </a:r>
            <a:r>
              <a:rPr lang="en-US" sz="2500" dirty="0">
                <a:solidFill>
                  <a:srgbClr val="000000"/>
                </a:solidFill>
                <a:effectLst/>
                <a:latin typeface="Times New Roman" panose="02020603050405020304" pitchFamily="18" charset="0"/>
                <a:ea typeface="Calibri" panose="020F0502020204030204" pitchFamily="34" charset="0"/>
              </a:rPr>
              <a:t>In this step, the requirements for the banking website should                   be identified. </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System Design:</a:t>
            </a:r>
            <a:r>
              <a:rPr lang="en-IN" sz="2500" dirty="0">
                <a:latin typeface="Calibri" panose="020F0502020204030204" pitchFamily="34" charset="0"/>
                <a:ea typeface="Calibri" panose="020F0502020204030204" pitchFamily="34" charset="0"/>
                <a:cs typeface="Mangal" panose="02040503050203030202" pitchFamily="18" charset="0"/>
              </a:rPr>
              <a:t> </a:t>
            </a:r>
            <a:r>
              <a:rPr lang="en-US" sz="2500" dirty="0">
                <a:solidFill>
                  <a:srgbClr val="000000"/>
                </a:solidFill>
                <a:effectLst/>
                <a:latin typeface="Times New Roman" panose="02020603050405020304" pitchFamily="18" charset="0"/>
                <a:ea typeface="Calibri" panose="020F0502020204030204" pitchFamily="34" charset="0"/>
              </a:rPr>
              <a:t>In this step, the system design for the banking website should be created. The design should include the database design.</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Development:</a:t>
            </a:r>
            <a:r>
              <a:rPr lang="en-IN" sz="2500" dirty="0">
                <a:latin typeface="Calibri" panose="020F0502020204030204" pitchFamily="34" charset="0"/>
                <a:ea typeface="Calibri" panose="020F0502020204030204" pitchFamily="34" charset="0"/>
                <a:cs typeface="Mangal" panose="02040503050203030202" pitchFamily="18" charset="0"/>
              </a:rPr>
              <a:t> </a:t>
            </a:r>
            <a:r>
              <a:rPr lang="en-US" sz="2500" dirty="0">
                <a:solidFill>
                  <a:srgbClr val="000000"/>
                </a:solidFill>
                <a:effectLst/>
                <a:latin typeface="Times New Roman" panose="02020603050405020304" pitchFamily="18" charset="0"/>
                <a:ea typeface="Calibri" panose="020F0502020204030204" pitchFamily="34" charset="0"/>
              </a:rPr>
              <a:t>After the system design is created, the development of the banking website can be started. The development can be done using various web development technologies such as HTML, CSS and backend technology like Django</a:t>
            </a:r>
            <a:r>
              <a:rPr lang="en-US" sz="2500" dirty="0">
                <a:effectLst/>
                <a:latin typeface="Times New Roman" panose="02020603050405020304" pitchFamily="18" charset="0"/>
                <a:ea typeface="Calibri" panose="020F0502020204030204" pitchFamily="34" charset="0"/>
              </a:rPr>
              <a:t> (</a:t>
            </a:r>
            <a:r>
              <a:rPr lang="en-IN" sz="2500" dirty="0">
                <a:solidFill>
                  <a:srgbClr val="000000"/>
                </a:solidFill>
                <a:effectLst/>
                <a:latin typeface="Times New Roman" panose="02020603050405020304" pitchFamily="18" charset="0"/>
                <a:ea typeface="Calibri" panose="020F0502020204030204" pitchFamily="34" charset="0"/>
              </a:rPr>
              <a:t>Python-based web framework</a:t>
            </a:r>
            <a:r>
              <a:rPr lang="en-IN" sz="2500" dirty="0">
                <a:solidFill>
                  <a:srgbClr val="000000"/>
                </a:solidFill>
                <a:effectLst/>
                <a:latin typeface="Roboto" panose="02000000000000000000" pitchFamily="2" charset="0"/>
                <a:ea typeface="Calibri" panose="020F0502020204030204" pitchFamily="34" charset="0"/>
                <a:cs typeface="Mangal" panose="02040503050203030202" pitchFamily="18" charset="0"/>
              </a:rPr>
              <a:t>)</a:t>
            </a:r>
            <a:r>
              <a:rPr lang="en-US" sz="2500" dirty="0">
                <a:effectLst/>
                <a:latin typeface="Times New Roman" panose="02020603050405020304" pitchFamily="18" charset="0"/>
                <a:ea typeface="Calibri" panose="020F0502020204030204" pitchFamily="34" charset="0"/>
              </a:rPr>
              <a:t>.</a:t>
            </a:r>
            <a:r>
              <a:rPr lang="en-US" sz="2500" dirty="0">
                <a:solidFill>
                  <a:srgbClr val="000000"/>
                </a:solidFill>
                <a:effectLst/>
                <a:latin typeface="Times New Roman" panose="02020603050405020304" pitchFamily="18" charset="0"/>
                <a:ea typeface="Calibri" panose="020F0502020204030204" pitchFamily="34" charset="0"/>
              </a:rPr>
              <a:t> </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Testing:</a:t>
            </a:r>
            <a:r>
              <a:rPr lang="en-IN" sz="2500" dirty="0">
                <a:latin typeface="Calibri" panose="020F0502020204030204" pitchFamily="34" charset="0"/>
                <a:ea typeface="Calibri" panose="020F0502020204030204" pitchFamily="34" charset="0"/>
                <a:cs typeface="Mangal" panose="02040503050203030202" pitchFamily="18" charset="0"/>
              </a:rPr>
              <a:t> </a:t>
            </a:r>
            <a:r>
              <a:rPr lang="en-US" sz="2500" dirty="0">
                <a:solidFill>
                  <a:srgbClr val="000000"/>
                </a:solidFill>
                <a:effectLst/>
                <a:latin typeface="Times New Roman" panose="02020603050405020304" pitchFamily="18" charset="0"/>
                <a:ea typeface="Calibri" panose="020F0502020204030204" pitchFamily="34" charset="0"/>
              </a:rPr>
              <a:t>Once the development of the website is completed, it is essential to test the website to ensure that it is free from any bugs or errors. Testing can be done using various testing techniques.</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Deployment:</a:t>
            </a:r>
            <a:r>
              <a:rPr lang="en-IN" sz="2500" dirty="0">
                <a:latin typeface="Calibri" panose="020F0502020204030204" pitchFamily="34" charset="0"/>
                <a:ea typeface="Calibri" panose="020F0502020204030204" pitchFamily="34" charset="0"/>
                <a:cs typeface="Mangal" panose="02040503050203030202" pitchFamily="18" charset="0"/>
              </a:rPr>
              <a:t> </a:t>
            </a:r>
            <a:r>
              <a:rPr lang="en-US" sz="2500" dirty="0">
                <a:solidFill>
                  <a:srgbClr val="000000"/>
                </a:solidFill>
                <a:effectLst/>
                <a:latin typeface="Times New Roman" panose="02020603050405020304" pitchFamily="18" charset="0"/>
                <a:ea typeface="Calibri" panose="020F0502020204030204" pitchFamily="34" charset="0"/>
              </a:rPr>
              <a:t>After the testing is completed, the website can be deployed to the production environment.</a:t>
            </a:r>
          </a:p>
          <a:p>
            <a:pPr marL="342900" marR="450215" lvl="0" indent="-342900" algn="l">
              <a:lnSpc>
                <a:spcPct val="107000"/>
              </a:lnSpc>
              <a:spcAft>
                <a:spcPts val="800"/>
              </a:spcAft>
              <a:buFont typeface="Wingdings" panose="05000000000000000000" pitchFamily="2" charset="2"/>
              <a:buChar char=""/>
            </a:pPr>
            <a:r>
              <a:rPr lang="en-US" sz="25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Maintenance: </a:t>
            </a:r>
            <a:r>
              <a:rPr lang="en-US" sz="2500" dirty="0">
                <a:solidFill>
                  <a:srgbClr val="000000"/>
                </a:solidFill>
                <a:effectLst/>
                <a:latin typeface="Times New Roman" panose="02020603050405020304" pitchFamily="18" charset="0"/>
                <a:ea typeface="Calibri" panose="020F0502020204030204" pitchFamily="34" charset="0"/>
              </a:rPr>
              <a:t>After the deployment of the website, it is essential to maintain the website regularly to ensure that it is running smoothly and is up-to-date with the latest security patches and updates. </a:t>
            </a:r>
            <a:endParaRPr lang="en-IN" sz="2500" dirty="0">
              <a:effectLst/>
              <a:latin typeface="Algerian" panose="04020705040A02060702" pitchFamily="82" charset="0"/>
              <a:ea typeface="Calibri" panose="020F0502020204030204" pitchFamily="34" charset="0"/>
              <a:cs typeface="Mangal" panose="02040503050203030202" pitchFamily="18" charset="0"/>
            </a:endParaRPr>
          </a:p>
        </p:txBody>
      </p:sp>
      <p:pic>
        <p:nvPicPr>
          <p:cNvPr id="2097160" name="Picture 3"/>
          <p:cNvPicPr>
            <a:picLocks noChangeAspect="1"/>
          </p:cNvPicPr>
          <p:nvPr/>
        </p:nvPicPr>
        <p:blipFill>
          <a:blip r:embed="rId2"/>
          <a:stretch>
            <a:fillRect/>
          </a:stretch>
        </p:blipFill>
        <p:spPr>
          <a:xfrm>
            <a:off x="9402605" y="35027"/>
            <a:ext cx="2789395" cy="1655762"/>
          </a:xfrm>
          <a:prstGeom prst="rect">
            <a:avLst/>
          </a:prstGeom>
        </p:spPr>
      </p:pic>
      <p:pic>
        <p:nvPicPr>
          <p:cNvPr id="4100" name="Picture 4" descr="digital clock GIF - Download &amp; Share on PHONEKY">
            <a:extLst>
              <a:ext uri="{FF2B5EF4-FFF2-40B4-BE49-F238E27FC236}">
                <a16:creationId xmlns:a16="http://schemas.microsoft.com/office/drawing/2014/main" id="{98FF5A5F-AD89-02AA-45BC-08C1CF0B8F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3829" y="5136901"/>
            <a:ext cx="1698171" cy="1686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857D-0CEB-FF29-FBC0-471C89CACC8A}"/>
              </a:ext>
            </a:extLst>
          </p:cNvPr>
          <p:cNvSpPr>
            <a:spLocks noGrp="1"/>
          </p:cNvSpPr>
          <p:nvPr>
            <p:ph type="ctrTitle"/>
          </p:nvPr>
        </p:nvSpPr>
        <p:spPr>
          <a:xfrm>
            <a:off x="261257" y="126274"/>
            <a:ext cx="4799874" cy="1023259"/>
          </a:xfrm>
        </p:spPr>
        <p:txBody>
          <a:bodyPr/>
          <a:lstStyle/>
          <a:p>
            <a:r>
              <a:rPr lang="en-US" sz="4100" dirty="0">
                <a:latin typeface="Algerian" panose="04020705040A02060702" pitchFamily="82" charset="0"/>
              </a:rPr>
              <a:t>Technologies</a:t>
            </a:r>
            <a:r>
              <a:rPr lang="en-US" sz="4800" dirty="0">
                <a:latin typeface="Algerian" panose="04020705040A02060702" pitchFamily="82" charset="0"/>
              </a:rPr>
              <a:t>:</a:t>
            </a:r>
            <a:endParaRPr lang="en-IN" sz="4800" dirty="0">
              <a:latin typeface="Algerian" panose="04020705040A02060702" pitchFamily="82" charset="0"/>
            </a:endParaRPr>
          </a:p>
        </p:txBody>
      </p:sp>
      <p:sp>
        <p:nvSpPr>
          <p:cNvPr id="3" name="Subtitle 2">
            <a:extLst>
              <a:ext uri="{FF2B5EF4-FFF2-40B4-BE49-F238E27FC236}">
                <a16:creationId xmlns:a16="http://schemas.microsoft.com/office/drawing/2014/main" id="{E3D13D8E-7BB4-BCC6-D488-11314B0FF3FA}"/>
              </a:ext>
            </a:extLst>
          </p:cNvPr>
          <p:cNvSpPr>
            <a:spLocks noGrp="1"/>
          </p:cNvSpPr>
          <p:nvPr>
            <p:ph type="subTitle" idx="1"/>
          </p:nvPr>
        </p:nvSpPr>
        <p:spPr>
          <a:xfrm>
            <a:off x="261257" y="1568918"/>
            <a:ext cx="8392886" cy="5075722"/>
          </a:xfrm>
        </p:spPr>
        <p:txBody>
          <a:bodyPr>
            <a:normAutofit lnSpcReduction="10000"/>
          </a:bodyPr>
          <a:lstStyle/>
          <a:p>
            <a:r>
              <a:rPr lang="en-US" sz="3200" b="1" dirty="0"/>
              <a:t>HTML</a:t>
            </a:r>
            <a:r>
              <a:rPr lang="en-US" sz="3200" dirty="0"/>
              <a:t> </a:t>
            </a:r>
            <a:r>
              <a:rPr lang="en-US" sz="3200" dirty="0">
                <a:latin typeface="Times New Roman" panose="02020603050405020304" pitchFamily="18" charset="0"/>
                <a:cs typeface="Times New Roman" panose="02020603050405020304" pitchFamily="18" charset="0"/>
              </a:rPr>
              <a:t>- </a:t>
            </a:r>
            <a:r>
              <a:rPr lang="en-US" sz="3200" b="0" i="0" dirty="0">
                <a:effectLst/>
                <a:latin typeface="Times New Roman" panose="02020603050405020304" pitchFamily="18" charset="0"/>
                <a:cs typeface="Times New Roman" panose="02020603050405020304" pitchFamily="18" charset="0"/>
              </a:rPr>
              <a:t>HTML is the stands hypertext markup language for documents designed to be displayed in a web browser.</a:t>
            </a:r>
            <a:r>
              <a:rPr lang="en-IN" sz="3200" b="0" i="0" dirty="0">
                <a:effectLst/>
                <a:latin typeface="Times New Roman" panose="02020603050405020304" pitchFamily="18" charset="0"/>
                <a:cs typeface="Times New Roman" panose="02020603050405020304" pitchFamily="18" charset="0"/>
              </a:rPr>
              <a:t> We used this language </a:t>
            </a:r>
            <a:r>
              <a:rPr lang="en-IN" sz="3200" dirty="0">
                <a:latin typeface="Times New Roman" panose="02020603050405020304" pitchFamily="18" charset="0"/>
                <a:cs typeface="Times New Roman" panose="02020603050405020304" pitchFamily="18" charset="0"/>
              </a:rPr>
              <a:t>because </a:t>
            </a:r>
            <a:r>
              <a:rPr lang="en-US" sz="3200" b="0" i="0" dirty="0">
                <a:effectLst/>
                <a:latin typeface="Times New Roman" panose="02020603050405020304" pitchFamily="18" charset="0"/>
                <a:cs typeface="Times New Roman" panose="02020603050405020304" pitchFamily="18" charset="0"/>
              </a:rPr>
              <a:t>HTML is a simple language to learn and understand, it is  free, no special software is required, HTML is supported by nearly all browsers worldwide such as Google, Safari, Opera, etc</a:t>
            </a:r>
            <a:r>
              <a:rPr lang="en-US" sz="3200" dirty="0">
                <a:latin typeface="Times New Roman" panose="02020603050405020304" pitchFamily="18" charset="0"/>
                <a:cs typeface="Times New Roman" panose="02020603050405020304" pitchFamily="18" charset="0"/>
              </a:rPr>
              <a:t>., </a:t>
            </a:r>
            <a:r>
              <a:rPr lang="en-US" sz="3200" b="0" i="0" dirty="0">
                <a:effectLst/>
                <a:latin typeface="Times New Roman" panose="02020603050405020304" pitchFamily="18" charset="0"/>
                <a:cs typeface="Times New Roman" panose="02020603050405020304" pitchFamily="18" charset="0"/>
              </a:rPr>
              <a:t>In comparison to other web programming languages on the market, HTML is one of the most user-friendly search engines and HTML is a lightweight markup language that loads quickly.</a:t>
            </a:r>
          </a:p>
        </p:txBody>
      </p:sp>
      <p:pic>
        <p:nvPicPr>
          <p:cNvPr id="4" name="Picture 3">
            <a:extLst>
              <a:ext uri="{FF2B5EF4-FFF2-40B4-BE49-F238E27FC236}">
                <a16:creationId xmlns:a16="http://schemas.microsoft.com/office/drawing/2014/main" id="{47E3D502-B80B-93E4-2D5D-0947832A4021}"/>
              </a:ext>
            </a:extLst>
          </p:cNvPr>
          <p:cNvPicPr>
            <a:picLocks noChangeAspect="1"/>
          </p:cNvPicPr>
          <p:nvPr/>
        </p:nvPicPr>
        <p:blipFill>
          <a:blip r:embed="rId2"/>
          <a:stretch>
            <a:fillRect/>
          </a:stretch>
        </p:blipFill>
        <p:spPr>
          <a:xfrm>
            <a:off x="9395291" y="0"/>
            <a:ext cx="2789395" cy="1655762"/>
          </a:xfrm>
          <a:prstGeom prst="rect">
            <a:avLst/>
          </a:prstGeom>
        </p:spPr>
      </p:pic>
      <p:pic>
        <p:nvPicPr>
          <p:cNvPr id="1028" name="Picture 4" descr="Video Marketing How-To: Making an Animation for Your Business">
            <a:extLst>
              <a:ext uri="{FF2B5EF4-FFF2-40B4-BE49-F238E27FC236}">
                <a16:creationId xmlns:a16="http://schemas.microsoft.com/office/drawing/2014/main" id="{541B2528-76D7-2C02-7292-72481FAEA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400" y="5241368"/>
            <a:ext cx="4354286" cy="161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72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59A73F-8B41-8DBB-D964-B4DF85DD9170}"/>
              </a:ext>
            </a:extLst>
          </p:cNvPr>
          <p:cNvSpPr>
            <a:spLocks noGrp="1"/>
          </p:cNvSpPr>
          <p:nvPr>
            <p:ph type="subTitle" idx="1"/>
          </p:nvPr>
        </p:nvSpPr>
        <p:spPr>
          <a:xfrm>
            <a:off x="261257" y="1132114"/>
            <a:ext cx="8534400" cy="5453742"/>
          </a:xfrm>
        </p:spPr>
        <p:txBody>
          <a:bodyPr>
            <a:noAutofit/>
          </a:bodyPr>
          <a:lstStyle/>
          <a:p>
            <a:r>
              <a:rPr lang="en-US" sz="3200" b="1" dirty="0"/>
              <a:t>CSS </a:t>
            </a:r>
            <a:r>
              <a:rPr lang="en-US" sz="3200" b="1" dirty="0">
                <a:latin typeface="Times New Roman" panose="02020603050405020304" pitchFamily="18" charset="0"/>
                <a:cs typeface="Times New Roman" panose="02020603050405020304" pitchFamily="18" charset="0"/>
              </a:rPr>
              <a:t>- </a:t>
            </a:r>
            <a:r>
              <a:rPr lang="en-US" sz="3200" i="0" dirty="0">
                <a:effectLst/>
                <a:latin typeface="Times New Roman" panose="02020603050405020304" pitchFamily="18" charset="0"/>
                <a:cs typeface="Times New Roman" panose="02020603050405020304" pitchFamily="18" charset="0"/>
              </a:rPr>
              <a:t>Cascading Style Sheets (CSS) is a simple mechanism for adding style (e.g., fonts, colors, spacing) to Web documents. We used this language because of its</a:t>
            </a:r>
            <a:r>
              <a:rPr lang="en-IN" sz="3200" dirty="0">
                <a:latin typeface="Times New Roman" panose="02020603050405020304" pitchFamily="18" charset="0"/>
                <a:cs typeface="Times New Roman" panose="02020603050405020304" pitchFamily="18" charset="0"/>
              </a:rPr>
              <a:t> f</a:t>
            </a:r>
            <a:r>
              <a:rPr lang="en-IN" sz="3200" i="0" dirty="0">
                <a:effectLst/>
                <a:latin typeface="Times New Roman" panose="02020603050405020304" pitchFamily="18" charset="0"/>
                <a:cs typeface="Times New Roman" panose="02020603050405020304" pitchFamily="18" charset="0"/>
              </a:rPr>
              <a:t>aster page speed, Better User Experience, Quicker Development Time, </a:t>
            </a:r>
            <a:r>
              <a:rPr lang="en-US" sz="3200" i="0" dirty="0">
                <a:effectLst/>
                <a:latin typeface="Times New Roman" panose="02020603050405020304" pitchFamily="18" charset="0"/>
                <a:cs typeface="Times New Roman" panose="02020603050405020304" pitchFamily="18" charset="0"/>
              </a:rPr>
              <a:t>If you need to change the format of a specific set of pages, it’s easy to do so with CSS. There’s no need to fix every individual page. Just edit the corresponding CSS stylesheet and you’ll see changes applied to all the pages that are using that style sheet, </a:t>
            </a:r>
            <a:r>
              <a:rPr lang="en-IN" sz="3200" i="0" dirty="0">
                <a:effectLst/>
                <a:latin typeface="Times New Roman" panose="02020603050405020304" pitchFamily="18" charset="0"/>
                <a:cs typeface="Times New Roman" panose="02020603050405020304" pitchFamily="18" charset="0"/>
              </a:rPr>
              <a:t>Compatibility Across Devices.</a:t>
            </a:r>
          </a:p>
          <a:p>
            <a:endParaRPr lang="en-IN" sz="3200" i="0" dirty="0">
              <a:effectLst/>
              <a:latin typeface="Times New Roman" panose="02020603050405020304" pitchFamily="18" charset="0"/>
              <a:cs typeface="Times New Roman" panose="02020603050405020304" pitchFamily="18" charset="0"/>
            </a:endParaRPr>
          </a:p>
          <a:p>
            <a:endParaRPr lang="en-IN" sz="3200" i="0" dirty="0">
              <a:effectLst/>
              <a:latin typeface="Times New Roman" panose="02020603050405020304" pitchFamily="18" charset="0"/>
              <a:cs typeface="Times New Roman" panose="02020603050405020304" pitchFamily="18" charset="0"/>
            </a:endParaRPr>
          </a:p>
          <a:p>
            <a:endParaRPr lang="en-IN" sz="3200" b="1" i="0" dirty="0">
              <a:solidFill>
                <a:srgbClr val="333333"/>
              </a:solidFill>
              <a:effectLst/>
              <a:latin typeface="Raleway" panose="020B0604020202020204" pitchFamily="2" charset="0"/>
            </a:endParaRPr>
          </a:p>
          <a:p>
            <a:pPr algn="l"/>
            <a:endParaRPr lang="en-US" sz="3200" b="0" i="0" dirty="0">
              <a:effectLst/>
              <a:latin typeface="Times New Roman" panose="02020603050405020304" pitchFamily="18" charset="0"/>
              <a:cs typeface="Times New Roman" panose="02020603050405020304" pitchFamily="18" charset="0"/>
            </a:endParaRPr>
          </a:p>
          <a:p>
            <a:br>
              <a:rPr lang="en-US" sz="3200"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pic>
        <p:nvPicPr>
          <p:cNvPr id="2050" name="Picture 2" descr="Best Animation Software for Beginners (Free and Paid)">
            <a:extLst>
              <a:ext uri="{FF2B5EF4-FFF2-40B4-BE49-F238E27FC236}">
                <a16:creationId xmlns:a16="http://schemas.microsoft.com/office/drawing/2014/main" id="{7168358A-4A13-CF17-33EB-5C88E8BEE7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8357" y="5202238"/>
            <a:ext cx="2483643" cy="1655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249DA05-5862-44F1-2E6E-951C694B60A8}"/>
              </a:ext>
            </a:extLst>
          </p:cNvPr>
          <p:cNvPicPr>
            <a:picLocks noChangeAspect="1"/>
          </p:cNvPicPr>
          <p:nvPr/>
        </p:nvPicPr>
        <p:blipFill>
          <a:blip r:embed="rId3"/>
          <a:stretch>
            <a:fillRect/>
          </a:stretch>
        </p:blipFill>
        <p:spPr>
          <a:xfrm>
            <a:off x="9395291" y="0"/>
            <a:ext cx="2789395" cy="1655762"/>
          </a:xfrm>
          <a:prstGeom prst="rect">
            <a:avLst/>
          </a:prstGeom>
        </p:spPr>
      </p:pic>
    </p:spTree>
    <p:extLst>
      <p:ext uri="{BB962C8B-B14F-4D97-AF65-F5344CB8AC3E}">
        <p14:creationId xmlns:p14="http://schemas.microsoft.com/office/powerpoint/2010/main" val="92542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Subtitle 2"/>
          <p:cNvSpPr>
            <a:spLocks noGrp="1"/>
          </p:cNvSpPr>
          <p:nvPr>
            <p:ph type="subTitle" idx="1"/>
          </p:nvPr>
        </p:nvSpPr>
        <p:spPr>
          <a:xfrm>
            <a:off x="144379" y="269507"/>
            <a:ext cx="9258226" cy="6275673"/>
          </a:xfrm>
        </p:spPr>
        <p:txBody>
          <a:bodyPr>
            <a:normAutofit fontScale="92500" lnSpcReduction="10000"/>
          </a:bodyPr>
          <a:lstStyle/>
          <a:p>
            <a:r>
              <a:rPr lang="en-US" sz="4100" dirty="0">
                <a:effectLst/>
                <a:latin typeface="Algerian" panose="04020705040A02060702" pitchFamily="82" charset="0"/>
                <a:ea typeface="Calibri" panose="020F0502020204030204" pitchFamily="34" charset="0"/>
                <a:cs typeface="Mangal" panose="02040503050203030202" pitchFamily="18" charset="0"/>
              </a:rPr>
              <a:t>NEW ACCOUNT OPENING:</a:t>
            </a:r>
          </a:p>
          <a:p>
            <a:endParaRPr lang="en-US" sz="2400" dirty="0">
              <a:latin typeface="Times New Roman" panose="02020603050405020304" pitchFamily="18" charset="0"/>
              <a:ea typeface="Calibri" panose="020F0502020204030204" pitchFamily="34" charset="0"/>
              <a:cs typeface="Mangal" panose="02040503050203030202" pitchFamily="18" charset="0"/>
            </a:endParaRPr>
          </a:p>
          <a:p>
            <a:r>
              <a:rPr lang="en-US" sz="3200" dirty="0">
                <a:effectLst/>
                <a:latin typeface="Times New Roman" panose="02020603050405020304" pitchFamily="18" charset="0"/>
                <a:ea typeface="Calibri" panose="020F0502020204030204" pitchFamily="34" charset="0"/>
                <a:cs typeface="Mangal" panose="02040503050203030202" pitchFamily="18" charset="0"/>
              </a:rPr>
              <a:t>For new customers, the website offers an online account opening form that they can fill out to initiate the account opening process. The form collects information such as the customer's name, address, contact information, and other relevant details. Once the form is submitted, the website sends a confirmation email to the customer's email address, and the account opening process begins.</a:t>
            </a:r>
          </a:p>
          <a:p>
            <a:r>
              <a:rPr lang="en-US" sz="3200" dirty="0">
                <a:effectLst/>
                <a:latin typeface="Times New Roman" panose="02020603050405020304" pitchFamily="18" charset="0"/>
                <a:ea typeface="Calibri" panose="020F0502020204030204" pitchFamily="34" charset="0"/>
                <a:cs typeface="Mangal" panose="02040503050203030202" pitchFamily="18" charset="0"/>
              </a:rPr>
              <a:t>For existing customers, the website provides options to update their account information, including their contact details, mailing address, and other relevant information. Customers can also insert new account details.                The website also offers the option to delete an           account if the customer no longer needs it.</a:t>
            </a:r>
          </a:p>
          <a:p>
            <a:endParaRPr lang="en-US" sz="3200" dirty="0">
              <a:latin typeface="Times New Roman" panose="02020603050405020304" pitchFamily="18" charset="0"/>
              <a:ea typeface="Calibri" panose="020F0502020204030204" pitchFamily="34" charset="0"/>
              <a:cs typeface="Mangal" panose="02040503050203030202" pitchFamily="18" charset="0"/>
            </a:endParaRPr>
          </a:p>
          <a:p>
            <a:endParaRPr lang="en-US" sz="2400" dirty="0">
              <a:effectLst/>
              <a:latin typeface="Times New Roman" panose="02020603050405020304" pitchFamily="18" charset="0"/>
              <a:ea typeface="Calibri" panose="020F0502020204030204" pitchFamily="34" charset="0"/>
              <a:cs typeface="Mangal" panose="02040503050203030202" pitchFamily="18" charset="0"/>
            </a:endParaRPr>
          </a:p>
        </p:txBody>
      </p:sp>
      <p:pic>
        <p:nvPicPr>
          <p:cNvPr id="2097156" name="Picture 3"/>
          <p:cNvPicPr>
            <a:picLocks noChangeAspect="1"/>
          </p:cNvPicPr>
          <p:nvPr/>
        </p:nvPicPr>
        <p:blipFill>
          <a:blip r:embed="rId2"/>
          <a:stretch>
            <a:fillRect/>
          </a:stretch>
        </p:blipFill>
        <p:spPr>
          <a:xfrm>
            <a:off x="9402605" y="0"/>
            <a:ext cx="2789395" cy="1655762"/>
          </a:xfrm>
          <a:prstGeom prst="rect">
            <a:avLst/>
          </a:prstGeom>
        </p:spPr>
      </p:pic>
      <p:pic>
        <p:nvPicPr>
          <p:cNvPr id="7174" name="Picture 6" descr="Kết quả hình ảnh cho animated gif business | Deep learning, Writing  services, Micron technology">
            <a:extLst>
              <a:ext uri="{FF2B5EF4-FFF2-40B4-BE49-F238E27FC236}">
                <a16:creationId xmlns:a16="http://schemas.microsoft.com/office/drawing/2014/main" id="{BA378A48-EDEC-8203-13F2-199419635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570" y="5177373"/>
            <a:ext cx="3864429" cy="1637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Subtitle 2"/>
          <p:cNvSpPr>
            <a:spLocks noGrp="1"/>
          </p:cNvSpPr>
          <p:nvPr>
            <p:ph type="subTitle" idx="1"/>
          </p:nvPr>
        </p:nvSpPr>
        <p:spPr>
          <a:xfrm>
            <a:off x="228600" y="337457"/>
            <a:ext cx="8719457" cy="6204856"/>
          </a:xfrm>
        </p:spPr>
        <p:txBody>
          <a:bodyPr>
            <a:normAutofit fontScale="92500" lnSpcReduction="10000"/>
          </a:bodyPr>
          <a:lstStyle/>
          <a:p>
            <a:r>
              <a:rPr lang="en-IN" sz="4400" dirty="0">
                <a:latin typeface="Algerian" panose="04020705040A02060702" pitchFamily="82" charset="0"/>
                <a:cs typeface="Times New Roman" panose="02020603050405020304" pitchFamily="18" charset="0"/>
              </a:rPr>
              <a:t>CONCLUSION:</a:t>
            </a:r>
          </a:p>
          <a:p>
            <a:r>
              <a:rPr lang="en-US" sz="32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 conclusion, the development of a banking website for account opening page (with features of insertion, updation, and deletion) is feasible and can be done by following a step-by-step methodology. The website should be user-friendly, secure, and comply with all legal and ethical requirements. The development process should include requirement analysis, system design, development, testing, deployment, and maintenance. Regular maintenance and updates will help to ensure that the website is up-to-date and secure. Overall, the banking website will provide convenience to customers and improve the efficiency of the banking system by allowing account opening, updation, and deletion to be done online.</a:t>
            </a:r>
            <a:endParaRPr lang="en-IN" sz="32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latin typeface="Algerian" panose="04020705040A02060702" pitchFamily="82" charset="0"/>
              <a:cs typeface="Times New Roman" panose="02020603050405020304" pitchFamily="18" charset="0"/>
            </a:endParaRPr>
          </a:p>
        </p:txBody>
      </p:sp>
      <p:pic>
        <p:nvPicPr>
          <p:cNvPr id="2097161" name="Picture 3"/>
          <p:cNvPicPr>
            <a:picLocks noChangeAspect="1"/>
          </p:cNvPicPr>
          <p:nvPr/>
        </p:nvPicPr>
        <p:blipFill>
          <a:blip r:embed="rId2"/>
          <a:stretch>
            <a:fillRect/>
          </a:stretch>
        </p:blipFill>
        <p:spPr>
          <a:xfrm>
            <a:off x="9402605" y="0"/>
            <a:ext cx="2789395" cy="1655762"/>
          </a:xfrm>
          <a:prstGeom prst="rect">
            <a:avLst/>
          </a:prstGeom>
        </p:spPr>
      </p:pic>
      <p:pic>
        <p:nvPicPr>
          <p:cNvPr id="2" name="Picture 4" descr="Best Cartoon Video Marketing Software to Boost Your Business - Animiz">
            <a:extLst>
              <a:ext uri="{FF2B5EF4-FFF2-40B4-BE49-F238E27FC236}">
                <a16:creationId xmlns:a16="http://schemas.microsoft.com/office/drawing/2014/main" id="{7EFB0C00-1214-B6E4-1B79-658DB96C2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628" y="5203518"/>
            <a:ext cx="2917371" cy="1654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ubtitle 2"/>
          <p:cNvSpPr>
            <a:spLocks noGrp="1"/>
          </p:cNvSpPr>
          <p:nvPr>
            <p:ph type="subTitle" idx="1"/>
          </p:nvPr>
        </p:nvSpPr>
        <p:spPr>
          <a:xfrm>
            <a:off x="1418123" y="1959657"/>
            <a:ext cx="8117763" cy="1469343"/>
          </a:xfrm>
        </p:spPr>
        <p:txBody>
          <a:bodyPr>
            <a:noAutofit/>
          </a:bodyPr>
          <a:lstStyle/>
          <a:p>
            <a:r>
              <a:rPr lang="en-IN" sz="9600" dirty="0">
                <a:latin typeface="Algerian" panose="04020705040A02060702" pitchFamily="82" charset="0"/>
                <a:cs typeface="Times New Roman" panose="02020603050405020304" pitchFamily="18" charset="0"/>
              </a:rPr>
              <a:t>THANK YOU</a:t>
            </a:r>
          </a:p>
        </p:txBody>
      </p:sp>
      <p:pic>
        <p:nvPicPr>
          <p:cNvPr id="2097162" name="Picture 3"/>
          <p:cNvPicPr>
            <a:picLocks noChangeAspect="1"/>
          </p:cNvPicPr>
          <p:nvPr/>
        </p:nvPicPr>
        <p:blipFill>
          <a:blip r:embed="rId2"/>
          <a:stretch>
            <a:fillRect/>
          </a:stretch>
        </p:blipFill>
        <p:spPr>
          <a:xfrm>
            <a:off x="9402605" y="0"/>
            <a:ext cx="2789395" cy="1655762"/>
          </a:xfrm>
          <a:prstGeom prst="rect">
            <a:avLst/>
          </a:prstGeom>
        </p:spPr>
      </p:pic>
      <p:pic>
        <p:nvPicPr>
          <p:cNvPr id="8196" name="Picture 4" descr="Free Marketing Animated GIF Icon pack 1 - Keynote - PPT &amp; Google Slides  Download">
            <a:extLst>
              <a:ext uri="{FF2B5EF4-FFF2-40B4-BE49-F238E27FC236}">
                <a16:creationId xmlns:a16="http://schemas.microsoft.com/office/drawing/2014/main" id="{2989AEA6-DCD8-39BC-AF01-3059ED7E47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52258"/>
            <a:ext cx="5539339" cy="240574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formation Animated Gif">
            <a:extLst>
              <a:ext uri="{FF2B5EF4-FFF2-40B4-BE49-F238E27FC236}">
                <a16:creationId xmlns:a16="http://schemas.microsoft.com/office/drawing/2014/main" id="{A0C4A449-2CAF-B141-2D94-7CBF1F48F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225" y="4475161"/>
            <a:ext cx="4366661" cy="238283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Keyframe Factory Motion Design | Motion graphics design, Motion design  animation, Motion graphics gif">
            <a:extLst>
              <a:ext uri="{FF2B5EF4-FFF2-40B4-BE49-F238E27FC236}">
                <a16:creationId xmlns:a16="http://schemas.microsoft.com/office/drawing/2014/main" id="{5681DC13-AE0E-A609-4032-4C75206DC0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31829" y="5202238"/>
            <a:ext cx="2152392" cy="1614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108</TotalTime>
  <Words>813</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Algerian</vt:lpstr>
      <vt:lpstr>Arial</vt:lpstr>
      <vt:lpstr>Calibri</vt:lpstr>
      <vt:lpstr>Raleway</vt:lpstr>
      <vt:lpstr>Roboto</vt:lpstr>
      <vt:lpstr>Rockwell</vt:lpstr>
      <vt:lpstr>Rockwell Condensed</vt:lpstr>
      <vt:lpstr>Times New Roman</vt:lpstr>
      <vt:lpstr>Wingdings</vt:lpstr>
      <vt:lpstr>Wood Type</vt:lpstr>
      <vt:lpstr>  MINI PROJECT:-  Data Management and Accounting Analysis    </vt:lpstr>
      <vt:lpstr>PowerPoint Presentation</vt:lpstr>
      <vt:lpstr>PowerPoint Presentation</vt:lpstr>
      <vt:lpstr>PowerPoint Presentation</vt:lpstr>
      <vt:lpstr>Technologies: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BANKING WEBSITE</dc:title>
  <dc:creator>Tanishka Singh</dc:creator>
  <cp:lastModifiedBy>DHAIRYA KUMAR SINGH</cp:lastModifiedBy>
  <cp:revision>3</cp:revision>
  <dcterms:created xsi:type="dcterms:W3CDTF">2023-03-15T08:19:52Z</dcterms:created>
  <dcterms:modified xsi:type="dcterms:W3CDTF">2024-05-12T15:03:19Z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fbde43b590574f2ba961fbbb6c0c3211</vt:lpwstr>
  </property>
</Properties>
</file>